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A1036-E2CA-407E-9A39-B99C62B2CCF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73CEE-B777-4482-B648-60ABEE6A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9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1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9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7C05A2-BDF1-4B49-A4CC-76424B8E2EDB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1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3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4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4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3EBB32-D7A4-4C14-AA7F-6AC6F5F5646D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5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1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7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4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4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6534-F7F5-4861-B9BC-7FDED321A51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01AB-2CC6-4CDE-99AD-6BBA7631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_508511_ArtFile_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6" y="11114"/>
            <a:ext cx="91281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2927350" y="1484313"/>
            <a:ext cx="5761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2351088" y="1906588"/>
            <a:ext cx="7777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149" name="WordArt 11"/>
          <p:cNvSpPr>
            <a:spLocks noChangeArrowheads="1" noChangeShapeType="1" noTextEdit="1"/>
          </p:cNvSpPr>
          <p:nvPr/>
        </p:nvSpPr>
        <p:spPr bwMode="auto">
          <a:xfrm>
            <a:off x="2207569" y="476672"/>
            <a:ext cx="8209607" cy="5976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6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  <a:p>
            <a:pPr algn="ctr">
              <a:defRPr/>
            </a:pP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  <a:p>
            <a:pPr algn="ctr">
              <a:defRPr/>
            </a:pPr>
            <a:endParaRPr lang="ru-RU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  <a:p>
            <a:pPr algn="ctr">
              <a:defRPr/>
            </a:pP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История освоения </a:t>
            </a:r>
          </a:p>
          <a:p>
            <a:pPr algn="ctr">
              <a:defRPr/>
            </a:pP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Российской Арктики в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 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XX </a:t>
            </a: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веке:</a:t>
            </a:r>
          </a:p>
          <a:p>
            <a:pPr algn="ctr">
              <a:defRPr/>
            </a:pPr>
            <a:r>
              <a:rPr lang="ru-RU" sz="44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б</a:t>
            </a: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езопасность  как</a:t>
            </a:r>
          </a:p>
          <a:p>
            <a:pPr algn="ctr">
              <a:defRPr/>
            </a:pP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 институциональный критерий</a:t>
            </a:r>
          </a:p>
          <a:p>
            <a:pPr algn="ctr">
              <a:defRPr/>
            </a:pP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развития. </a:t>
            </a:r>
            <a:endParaRPr lang="ru-RU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  <a:p>
            <a:pPr algn="ctr">
              <a:defRPr/>
            </a:pP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  <a:p>
            <a:pPr algn="ctr">
              <a:defRPr/>
            </a:pP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  <a:p>
            <a:pPr algn="ctr">
              <a:defRPr/>
            </a:pP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 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91365" y="295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496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_508511_ArtFile_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2927350" y="1484313"/>
            <a:ext cx="5761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2351088" y="1906588"/>
            <a:ext cx="7777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30725" name="WordArt 11"/>
          <p:cNvSpPr>
            <a:spLocks noChangeArrowheads="1" noChangeShapeType="1" noTextEdit="1"/>
          </p:cNvSpPr>
          <p:nvPr/>
        </p:nvSpPr>
        <p:spPr bwMode="auto">
          <a:xfrm>
            <a:off x="1524000" y="3141664"/>
            <a:ext cx="9144000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2218"/>
              </a:avLst>
            </a:prstTxWarp>
          </a:bodyPr>
          <a:lstStyle/>
          <a:p>
            <a:pPr algn="ctr"/>
            <a:r>
              <a:rPr lang="ru-RU" sz="4400" b="1" i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</a:t>
            </a:r>
          </a:p>
          <a:p>
            <a:pPr algn="ctr"/>
            <a:r>
              <a:rPr lang="ru-RU" sz="4400" b="1" i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8600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00953" y="1036386"/>
            <a:ext cx="5553635" cy="4801314"/>
          </a:xfrm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Желать истинной, т.е. с помощью кораблей, победы над полярными льдами,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должна еще в большей мере, чем какое-либо другое государство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ни одно не владеет столь большим протяжением берегов в Ледовитом океане и здесь в него вливаются громадные реки, омывающие наибольшую часть империи, мало могущую развиваться не столько по условиям климата,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 причине отсутствия торговых выходов чрез Ледовитый океан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Содержимое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0" y="1565910"/>
            <a:ext cx="3486150" cy="3952241"/>
          </a:xfrm>
        </p:spPr>
      </p:pic>
      <p:sp>
        <p:nvSpPr>
          <p:cNvPr id="2" name="TextBox 1"/>
          <p:cNvSpPr txBox="1"/>
          <p:nvPr/>
        </p:nvSpPr>
        <p:spPr>
          <a:xfrm>
            <a:off x="11093824" y="851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1693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08529" y="897862"/>
            <a:ext cx="5879634" cy="5133713"/>
          </a:xfrm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его льдами составляет одни из экономических вопросов будущности северо-востока Европейской России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почти всей Сибири, так как лес, хлеб и другие тяжелые сырые материалы отдаленных краев могут находить выгодные пути сбыта у себя в стране и во всем мире только по морю. Но 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большого экономического значения военно-морская оборона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6627" name="Содержимое 12" descr="Ермак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2110740"/>
            <a:ext cx="3779838" cy="3407411"/>
          </a:xfrm>
        </p:spPr>
      </p:pic>
      <p:sp>
        <p:nvSpPr>
          <p:cNvPr id="2" name="TextBox 1"/>
          <p:cNvSpPr txBox="1"/>
          <p:nvPr/>
        </p:nvSpPr>
        <p:spPr>
          <a:xfrm>
            <a:off x="11577918" y="7395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061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75275" y="4014353"/>
            <a:ext cx="3816350" cy="424732"/>
          </a:xfrm>
          <a:noFill/>
        </p:spPr>
        <p:txBody>
          <a:bodyPr anchor="ctr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/>
              <a:t> </a:t>
            </a:r>
            <a:endParaRPr lang="ru-RU" altLang="ru-RU" sz="2200" b="1" i="1">
              <a:solidFill>
                <a:srgbClr val="000099"/>
              </a:solidFill>
            </a:endParaRPr>
          </a:p>
        </p:txBody>
      </p:sp>
      <p:pic>
        <p:nvPicPr>
          <p:cNvPr id="31747" name="Рисунок 3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76251"/>
            <a:ext cx="3000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Заголовок 4"/>
          <p:cNvSpPr>
            <a:spLocks noGrp="1"/>
          </p:cNvSpPr>
          <p:nvPr>
            <p:ph type="title"/>
          </p:nvPr>
        </p:nvSpPr>
        <p:spPr>
          <a:xfrm>
            <a:off x="1981200" y="4508500"/>
            <a:ext cx="2674938" cy="10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448301" y="981076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375275" y="268941"/>
            <a:ext cx="47529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был убежден, что отсутствие веры в предстоящее показывает узость мысли.  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Страна-то  ведь наша особая, стоящая между молотом  Европы и наковальней Азии, долженствующая так или иначе их помирить»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05565" y="7261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974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74825" y="2227450"/>
            <a:ext cx="5113338" cy="2474524"/>
          </a:xfrm>
        </p:spPr>
        <p:txBody>
          <a:bodyPr anchor="ctr">
            <a:spAutoFit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интересов между научным исследованием и гарантиями безопасности 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мере зависело от позиции самого государства в определении целей освоения Российской Арктики. 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Содержимое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2" y="1869141"/>
            <a:ext cx="4999037" cy="3086669"/>
          </a:xfrm>
        </p:spPr>
      </p:pic>
      <p:sp>
        <p:nvSpPr>
          <p:cNvPr id="2" name="TextBox 1"/>
          <p:cNvSpPr txBox="1"/>
          <p:nvPr/>
        </p:nvSpPr>
        <p:spPr>
          <a:xfrm>
            <a:off x="11483788" y="7799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983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74825" y="565462"/>
            <a:ext cx="5113338" cy="5798510"/>
          </a:xfrm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безопасности развития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мировых макрорегионов как Арктика представляли особый интерес в системе решения научно-практических задач пространственного развития арктических государств. Неслучайно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 Арктики всегда были сопряжены не только с реализацией научных интересов в чистом виде, но и в определенной степени отражали стратегические цели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общей модели коллективной безопасности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Содержимое 12" descr="Ермак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1916114"/>
            <a:ext cx="3995737" cy="3602037"/>
          </a:xfrm>
        </p:spPr>
      </p:pic>
      <p:sp>
        <p:nvSpPr>
          <p:cNvPr id="2" name="TextBox 1"/>
          <p:cNvSpPr txBox="1"/>
          <p:nvPr/>
        </p:nvSpPr>
        <p:spPr>
          <a:xfrm>
            <a:off x="11389659" y="7530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765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74825" y="861435"/>
            <a:ext cx="5113338" cy="5206554"/>
          </a:xfrm>
        </p:spPr>
        <p:txBody>
          <a:bodyPr anchor="ctr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необходимых для освоения данных территорий технологий, порождал совершенно новую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инфраструктуру, объединявшую разные по своему характеру сферы деятельности, в т. ч. вырабатывая наиболее эффективные формы взаимодействия гражданских и военных исследовани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В полной мере это можно отнести к системе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ледовой разведки и многих других аспектов освоения Арктики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79" y="1640541"/>
            <a:ext cx="5115261" cy="3629483"/>
          </a:xfrm>
        </p:spPr>
      </p:pic>
      <p:sp>
        <p:nvSpPr>
          <p:cNvPr id="2" name="TextBox 1"/>
          <p:cNvSpPr txBox="1"/>
          <p:nvPr/>
        </p:nvSpPr>
        <p:spPr>
          <a:xfrm>
            <a:off x="11201400" y="564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842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74825" y="426958"/>
            <a:ext cx="5113338" cy="6075509"/>
          </a:xfrm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накопленный в СССР по организации изучения и освоения арктических территорий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 свидетельствует об эффективности данного взаимодействия и может быть востребован при формировании современной модели коллективной безопасности в Арктике.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это касается вопросов развития объектов транспортной инфраструктуры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определения в качестве стратегической задачи межгосударственного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развитие Северного морского пути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0" y="1156446"/>
            <a:ext cx="5419165" cy="4262719"/>
          </a:xfrm>
        </p:spPr>
      </p:pic>
      <p:sp>
        <p:nvSpPr>
          <p:cNvPr id="2" name="TextBox 1"/>
          <p:cNvSpPr txBox="1"/>
          <p:nvPr/>
        </p:nvSpPr>
        <p:spPr>
          <a:xfrm>
            <a:off x="11349318" y="4269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878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74825" y="1091755"/>
            <a:ext cx="5113338" cy="4745915"/>
          </a:xfrm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основы построения документов, определяющих стратегические приоритеты развития Арктической зоны Российской Федерации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определить принцип преемственности лучшим отечественным практикам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управления развития данных территорий, тем самым институционально закрепив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необратимость данного процесса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0" y="1264024"/>
            <a:ext cx="5257801" cy="4287123"/>
          </a:xfrm>
        </p:spPr>
      </p:pic>
      <p:sp>
        <p:nvSpPr>
          <p:cNvPr id="2" name="TextBox 1"/>
          <p:cNvSpPr txBox="1"/>
          <p:nvPr/>
        </p:nvSpPr>
        <p:spPr>
          <a:xfrm>
            <a:off x="10905565" y="6185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89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423</Words>
  <Application>Microsoft Office PowerPoint</Application>
  <PresentationFormat>Широкоэкранный</PresentationFormat>
  <Paragraphs>42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</cp:revision>
  <dcterms:created xsi:type="dcterms:W3CDTF">2020-04-21T15:19:32Z</dcterms:created>
  <dcterms:modified xsi:type="dcterms:W3CDTF">2020-04-30T11:24:08Z</dcterms:modified>
</cp:coreProperties>
</file>